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20"/>
  </p:notesMasterIdLst>
  <p:sldIdLst>
    <p:sldId id="339" r:id="rId2"/>
    <p:sldId id="422" r:id="rId3"/>
    <p:sldId id="449" r:id="rId4"/>
    <p:sldId id="442" r:id="rId5"/>
    <p:sldId id="450" r:id="rId6"/>
    <p:sldId id="451" r:id="rId7"/>
    <p:sldId id="458" r:id="rId8"/>
    <p:sldId id="452" r:id="rId9"/>
    <p:sldId id="459" r:id="rId10"/>
    <p:sldId id="454" r:id="rId11"/>
    <p:sldId id="456" r:id="rId12"/>
    <p:sldId id="461" r:id="rId13"/>
    <p:sldId id="465" r:id="rId14"/>
    <p:sldId id="467" r:id="rId15"/>
    <p:sldId id="466" r:id="rId16"/>
    <p:sldId id="457" r:id="rId17"/>
    <p:sldId id="463" r:id="rId18"/>
    <p:sldId id="464" r:id="rId19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CC66"/>
    <a:srgbClr val="D46698"/>
    <a:srgbClr val="E6A4D8"/>
    <a:srgbClr val="E1A3C3"/>
    <a:srgbClr val="DA8EB6"/>
    <a:srgbClr val="ACDEB8"/>
    <a:srgbClr val="EAC0D6"/>
    <a:srgbClr val="A9E1AE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0" autoAdjust="0"/>
    <p:restoredTop sz="97818" autoAdjust="0"/>
  </p:normalViewPr>
  <p:slideViewPr>
    <p:cSldViewPr>
      <p:cViewPr varScale="1">
        <p:scale>
          <a:sx n="109" d="100"/>
          <a:sy n="109" d="100"/>
        </p:scale>
        <p:origin x="157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995707741874835E-2"/>
          <c:y val="4.7273129666256672E-2"/>
          <c:w val="0.9595820254873374"/>
          <c:h val="0.59988443054378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Общее кол-во</c:v>
                </c:pt>
                <c:pt idx="1">
                  <c:v>кол-во физических лиц</c:v>
                </c:pt>
                <c:pt idx="2">
                  <c:v>кол-во победителей</c:v>
                </c:pt>
                <c:pt idx="3">
                  <c:v>кол-во призеров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6342</c:v>
                </c:pt>
                <c:pt idx="1">
                  <c:v>1599</c:v>
                </c:pt>
                <c:pt idx="2">
                  <c:v>633</c:v>
                </c:pt>
                <c:pt idx="3">
                  <c:v>1462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Общее кол-во</c:v>
                </c:pt>
                <c:pt idx="1">
                  <c:v>кол-во физических лиц</c:v>
                </c:pt>
                <c:pt idx="2">
                  <c:v>кол-во победителей</c:v>
                </c:pt>
                <c:pt idx="3">
                  <c:v>кол-во призеров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6748</c:v>
                </c:pt>
                <c:pt idx="1">
                  <c:v>1683</c:v>
                </c:pt>
                <c:pt idx="2">
                  <c:v>506</c:v>
                </c:pt>
                <c:pt idx="3">
                  <c:v>1932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Общее кол-во</c:v>
                </c:pt>
                <c:pt idx="1">
                  <c:v>кол-во физических лиц</c:v>
                </c:pt>
                <c:pt idx="2">
                  <c:v>кол-во победителей</c:v>
                </c:pt>
                <c:pt idx="3">
                  <c:v>кол-во призеров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6841</c:v>
                </c:pt>
                <c:pt idx="1">
                  <c:v>1376</c:v>
                </c:pt>
                <c:pt idx="2">
                  <c:v>708</c:v>
                </c:pt>
                <c:pt idx="3">
                  <c:v>1347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407195872"/>
        <c:axId val="509546928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Лист1!$E$1</c15:sqref>
                        </c15:formulaRef>
                      </c:ext>
                    </c:extLst>
                    <c:strCache>
                      <c:ptCount val="1"/>
                      <c:pt idx="0">
                        <c:v>Столбец1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Лист1!$A$2:$A$5</c15:sqref>
                        </c15:formulaRef>
                      </c:ext>
                    </c:extLst>
                    <c:strCache>
                      <c:ptCount val="4"/>
                      <c:pt idx="0">
                        <c:v>Общее кол-во</c:v>
                      </c:pt>
                      <c:pt idx="1">
                        <c:v>кол-во физических лиц</c:v>
                      </c:pt>
                      <c:pt idx="2">
                        <c:v>кол-во победителей</c:v>
                      </c:pt>
                      <c:pt idx="3">
                        <c:v>кол-во призеров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Лист1!$E$2:$E$5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</c15:ser>
            </c15:filteredBarSeries>
          </c:ext>
        </c:extLst>
      </c:barChart>
      <c:catAx>
        <c:axId val="40719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509546928"/>
        <c:crosses val="autoZero"/>
        <c:auto val="1"/>
        <c:lblAlgn val="ctr"/>
        <c:lblOffset val="100"/>
        <c:noMultiLvlLbl val="0"/>
      </c:catAx>
      <c:valAx>
        <c:axId val="509546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407195872"/>
        <c:crosses val="autoZero"/>
        <c:crossBetween val="between"/>
      </c:valAx>
      <c:spPr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473852812797971E-4"/>
          <c:y val="7.9406582163360426E-2"/>
          <c:w val="0.99835023952844237"/>
          <c:h val="0.736806968680725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2018-2019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общее кол-во участников</c:v>
                </c:pt>
                <c:pt idx="1">
                  <c:v>кол-во физических лиц</c:v>
                </c:pt>
                <c:pt idx="2">
                  <c:v>кол-во победителей</c:v>
                </c:pt>
                <c:pt idx="3">
                  <c:v>кол-во призеров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1998</c:v>
                </c:pt>
                <c:pt idx="1">
                  <c:v>878</c:v>
                </c:pt>
                <c:pt idx="2">
                  <c:v>92</c:v>
                </c:pt>
                <c:pt idx="3">
                  <c:v>511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2019 -2020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общее кол-во участников</c:v>
                </c:pt>
                <c:pt idx="1">
                  <c:v>кол-во физических лиц</c:v>
                </c:pt>
                <c:pt idx="2">
                  <c:v>кол-во победителей</c:v>
                </c:pt>
                <c:pt idx="3">
                  <c:v>кол-во призеров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1288</c:v>
                </c:pt>
                <c:pt idx="1">
                  <c:v>466</c:v>
                </c:pt>
                <c:pt idx="2">
                  <c:v>60</c:v>
                </c:pt>
                <c:pt idx="3">
                  <c:v>290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2020 - 2021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общее кол-во участников</c:v>
                </c:pt>
                <c:pt idx="1">
                  <c:v>кол-во физических лиц</c:v>
                </c:pt>
                <c:pt idx="2">
                  <c:v>кол-во победителей</c:v>
                </c:pt>
                <c:pt idx="3">
                  <c:v>кол-во призеров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1376</c:v>
                </c:pt>
                <c:pt idx="1">
                  <c:v>581</c:v>
                </c:pt>
                <c:pt idx="2">
                  <c:v>61</c:v>
                </c:pt>
                <c:pt idx="3">
                  <c:v>333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10582296"/>
        <c:axId val="510582688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Лист1!$E$1</c15:sqref>
                        </c15:formulaRef>
                      </c:ext>
                    </c:extLst>
                    <c:strCache>
                      <c:ptCount val="1"/>
                      <c:pt idx="0">
                        <c:v>Столбец1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4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4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4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Лист1!$A$2:$A$5</c15:sqref>
                        </c15:formulaRef>
                      </c:ext>
                    </c:extLst>
                    <c:strCache>
                      <c:ptCount val="4"/>
                      <c:pt idx="0">
                        <c:v>общее кол-во участников</c:v>
                      </c:pt>
                      <c:pt idx="1">
                        <c:v>кол-во физических лиц</c:v>
                      </c:pt>
                      <c:pt idx="2">
                        <c:v>кол-во победителей</c:v>
                      </c:pt>
                      <c:pt idx="3">
                        <c:v>кол-во призеров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Лист1!$E$2:$E$5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</c15:ser>
            </c15:filteredBarSeries>
          </c:ext>
        </c:extLst>
      </c:barChart>
      <c:catAx>
        <c:axId val="510582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510582688"/>
        <c:crosses val="autoZero"/>
        <c:auto val="1"/>
        <c:lblAlgn val="ctr"/>
        <c:lblOffset val="100"/>
        <c:noMultiLvlLbl val="0"/>
      </c:catAx>
      <c:valAx>
        <c:axId val="5105826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51058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43968130525178E-2"/>
          <c:y val="6.4668740510313669E-2"/>
          <c:w val="0.87146829781675905"/>
          <c:h val="0.72296987742419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Обучающиеся</c:v>
                </c:pt>
                <c:pt idx="1">
                  <c:v>Выпускники</c:v>
                </c:pt>
                <c:pt idx="2">
                  <c:v>Зачислены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28</c:v>
                </c:pt>
                <c:pt idx="1">
                  <c:v>12</c:v>
                </c:pt>
                <c:pt idx="2">
                  <c:v>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Обучающиеся</c:v>
                </c:pt>
                <c:pt idx="1">
                  <c:v>Выпускники</c:v>
                </c:pt>
                <c:pt idx="2">
                  <c:v>Зачислены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19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Обучающиеся</c:v>
                </c:pt>
                <c:pt idx="1">
                  <c:v>Выпускники</c:v>
                </c:pt>
                <c:pt idx="2">
                  <c:v>Зачислены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3"/>
                <c:pt idx="0">
                  <c:v>17</c:v>
                </c:pt>
                <c:pt idx="1">
                  <c:v>3</c:v>
                </c:pt>
                <c:pt idx="2">
                  <c:v>11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0583472"/>
        <c:axId val="510583864"/>
        <c:extLst/>
      </c:barChart>
      <c:catAx>
        <c:axId val="51058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0583864"/>
        <c:crosses val="autoZero"/>
        <c:auto val="1"/>
        <c:lblAlgn val="ctr"/>
        <c:lblOffset val="100"/>
        <c:noMultiLvlLbl val="0"/>
      </c:catAx>
      <c:valAx>
        <c:axId val="5105838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058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37807-18F2-4860-B761-481AA1C07E1A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DE57D-DB90-4DC1-B61C-907D2ABA17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502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8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38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69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85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86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47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39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13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38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27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48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BC1C5-B9F7-47C3-B60B-36F41B9BCC1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4D271-98E3-4B2B-8FB6-142058BF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97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632848" cy="5472608"/>
          </a:xfrm>
        </p:spPr>
        <p:txBody>
          <a:bodyPr anchor="ctr"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altLang="ru-RU" sz="4200" b="1" dirty="0" smtClean="0">
                <a:solidFill>
                  <a:schemeClr val="accent1">
                    <a:lumMod val="75000"/>
                  </a:schemeClr>
                </a:solidFill>
              </a:rPr>
              <a:t>Анализ участия </a:t>
            </a:r>
            <a:r>
              <a:rPr lang="ru-RU" altLang="ru-RU" sz="4200" b="1" dirty="0">
                <a:solidFill>
                  <a:schemeClr val="accent1">
                    <a:lumMod val="75000"/>
                  </a:schemeClr>
                </a:solidFill>
              </a:rPr>
              <a:t>школьников Бокситогорского муниципального района </a:t>
            </a:r>
            <a:r>
              <a:rPr lang="ru-RU" altLang="ru-RU" sz="4200" b="1" dirty="0" smtClean="0">
                <a:solidFill>
                  <a:schemeClr val="accent1">
                    <a:lumMod val="75000"/>
                  </a:schemeClr>
                </a:solidFill>
              </a:rPr>
              <a:t>во всероссийской </a:t>
            </a:r>
            <a:r>
              <a:rPr lang="ru-RU" altLang="ru-RU" sz="4200" b="1" dirty="0">
                <a:solidFill>
                  <a:schemeClr val="accent1">
                    <a:lumMod val="75000"/>
                  </a:schemeClr>
                </a:solidFill>
              </a:rPr>
              <a:t>олимпиаде </a:t>
            </a:r>
            <a:r>
              <a:rPr lang="ru-RU" altLang="ru-RU" sz="4200" b="1" dirty="0" smtClean="0">
                <a:solidFill>
                  <a:schemeClr val="accent1">
                    <a:lumMod val="75000"/>
                  </a:schemeClr>
                </a:solidFill>
              </a:rPr>
              <a:t>школьников и региональных олимпиадах школьников Ленинградской области</a:t>
            </a:r>
            <a:r>
              <a:rPr lang="ru-RU" sz="42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42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4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25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740" y="260648"/>
            <a:ext cx="7886700" cy="1541587"/>
          </a:xfrm>
          <a:pattFill prst="weave">
            <a:fgClr>
              <a:schemeClr val="accent1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pPr algn="ctr" fontAlgn="ctr"/>
            <a:r>
              <a:rPr lang="ru-RU" sz="3600" dirty="0"/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Всероссийская олимпиада школьников</a:t>
            </a:r>
            <a:endParaRPr lang="ru-RU" sz="3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033888"/>
              </p:ext>
            </p:extLst>
          </p:nvPr>
        </p:nvGraphicFramePr>
        <p:xfrm>
          <a:off x="457175" y="1916832"/>
          <a:ext cx="8263830" cy="4413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/>
                <a:gridCol w="2520280"/>
                <a:gridCol w="2647206"/>
                <a:gridCol w="2664296"/>
              </a:tblGrid>
              <a:tr h="1306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1200" b="1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n/n</a:t>
                      </a:r>
                      <a:endParaRPr lang="en-US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Этапы </a:t>
                      </a:r>
                      <a:r>
                        <a:rPr lang="ru-RU" sz="2000" b="1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ВсОШ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Общее кол-во </a:t>
                      </a:r>
                      <a:r>
                        <a:rPr lang="en-US" sz="20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участников</a:t>
                      </a:r>
                    </a:p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2019/2020 – 2020/2021 уч. гг.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Общее кол-во </a:t>
                      </a:r>
                      <a:r>
                        <a:rPr lang="en-US" sz="20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               </a:t>
                      </a:r>
                      <a:r>
                        <a:rPr lang="ru-RU" sz="20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победителей </a:t>
                      </a:r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и </a:t>
                      </a:r>
                      <a:r>
                        <a:rPr lang="ru-RU" sz="20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призеров</a:t>
                      </a:r>
                    </a:p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2019/2020 – 2020/2021 уч. гг.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Школьный этап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6748 / 6841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2440 / 2055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Муниципальный этап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1288 / 1376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350 / 394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Региональный этап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32 / 54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 / 7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Заключительный </a:t>
                      </a:r>
                      <a:r>
                        <a:rPr lang="ru-RU" sz="20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этап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 / 0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00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189" y="44624"/>
            <a:ext cx="7886700" cy="10801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Школьный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этап всероссийской олимпиады школьников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288902"/>
              </p:ext>
            </p:extLst>
          </p:nvPr>
        </p:nvGraphicFramePr>
        <p:xfrm>
          <a:off x="683568" y="1052736"/>
          <a:ext cx="78867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/>
                <a:gridCol w="1577340"/>
                <a:gridCol w="1577340"/>
                <a:gridCol w="1577340"/>
                <a:gridCol w="15773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Учебный год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Общее кол-во участников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физических лиц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победителей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призеров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2018 - 2019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6342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1599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633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1462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2019 – 2020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6748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1683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506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1932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2020 - 2021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6841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1376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708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1347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3143700"/>
              </p:ext>
            </p:extLst>
          </p:nvPr>
        </p:nvGraphicFramePr>
        <p:xfrm>
          <a:off x="179512" y="3284984"/>
          <a:ext cx="4032448" cy="3217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4199275" y="3201938"/>
            <a:ext cx="48245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Проводился по 22 предметам. Приняли участие 54,3% от общего кол-ва обучающихся в 5-11 классах.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Победители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и призеры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составили: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33 % - 2018/2019 уч. год  от общего кол-ва участников;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36% - 2019/2020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уч.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год от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общего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кол-ва  участников;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30% - 2020/2021 уч. год от общего кол-ва участников.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b="1" u="sng" dirty="0" smtClean="0">
                <a:solidFill>
                  <a:srgbClr val="FF0000"/>
                </a:solidFill>
              </a:rPr>
              <a:t>Вывод</a:t>
            </a:r>
            <a:r>
              <a:rPr lang="ru-RU" sz="1600" b="1" u="sng" dirty="0">
                <a:solidFill>
                  <a:srgbClr val="FF0000"/>
                </a:solidFill>
              </a:rPr>
              <a:t>: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общее кол-во участников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2020/2021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году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 незначительно повысилось;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качественный показатель стал ниже на 6%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1721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886700" cy="11521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Начальная школа (4 класс)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школьный этап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ВсОШ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855" y="3140968"/>
            <a:ext cx="8094290" cy="338437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В 2020/2021 учебном году приняли участие 49% обучающихся от общего кол-ва в 4 классах (415 чел.), что на 12% больше, чем в 2019/2020 уч. году: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по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математике приняли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участие – 203 чел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.,  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по 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русскому языку 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191 чел.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Победители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и призеры составили:</a:t>
            </a:r>
          </a:p>
          <a:p>
            <a:pPr marL="180975" indent="-180975">
              <a:lnSpc>
                <a:spcPct val="11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32,3%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2019/2020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уч. год от общего кол-ва 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участников;</a:t>
            </a:r>
          </a:p>
          <a:p>
            <a:pPr marL="180975" indent="-180975">
              <a:lnSpc>
                <a:spcPct val="11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20% - 2020/2021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уч. год от общего кол-ва 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участников.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000" b="1" u="sng" dirty="0" smtClean="0">
                <a:solidFill>
                  <a:srgbClr val="FF0000"/>
                </a:solidFill>
              </a:rPr>
              <a:t>Вывод</a:t>
            </a:r>
            <a:r>
              <a:rPr lang="ru-RU" sz="2000" b="1" u="sng" dirty="0">
                <a:solidFill>
                  <a:srgbClr val="FF0000"/>
                </a:solidFill>
              </a:rPr>
              <a:t>: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общее и фактическое кол-во участников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2020/2021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году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увеличилось;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качественный показатель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стал ниже </a:t>
            </a:r>
            <a:r>
              <a:rPr lang="ru-RU" sz="2000" b="1">
                <a:solidFill>
                  <a:schemeClr val="accent5">
                    <a:lumMod val="50000"/>
                  </a:schemeClr>
                </a:solidFill>
              </a:rPr>
              <a:t>на </a:t>
            </a:r>
            <a:r>
              <a:rPr lang="ru-RU" sz="2000" b="1" smtClean="0">
                <a:solidFill>
                  <a:schemeClr val="accent5">
                    <a:lumMod val="50000"/>
                  </a:schemeClr>
                </a:solidFill>
              </a:rPr>
              <a:t>12,3%.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233516"/>
              </p:ext>
            </p:extLst>
          </p:nvPr>
        </p:nvGraphicFramePr>
        <p:xfrm>
          <a:off x="683568" y="1052736"/>
          <a:ext cx="78867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/>
                <a:gridCol w="1577340"/>
                <a:gridCol w="1577340"/>
                <a:gridCol w="1577340"/>
                <a:gridCol w="15773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Учебный год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Общее кол-во участников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физических лиц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победителей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призеров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2018 – 2019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390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2019 – 2020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359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2020 - 2021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394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4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990033"/>
              </p:ext>
            </p:extLst>
          </p:nvPr>
        </p:nvGraphicFramePr>
        <p:xfrm>
          <a:off x="611560" y="980728"/>
          <a:ext cx="78867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/>
                <a:gridCol w="1577340"/>
                <a:gridCol w="1577340"/>
                <a:gridCol w="1577340"/>
                <a:gridCol w="15773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Учебный год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Общее кол-во участников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физических лиц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победителей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призеров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2018 - 2019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1998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878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511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2019 – 2020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1288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466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290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2020 - 2021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1376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581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333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611560" y="0"/>
            <a:ext cx="78867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Муниципальный этап всероссийской олимпиады школьников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3140968"/>
            <a:ext cx="4968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Победители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и призеры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составили: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27,2% - 2019/2020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уч.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год от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общего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кол-ва  участников;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28,6%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2020/2021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уч. год от общего кол-ва 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участников.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b="1" u="sng" dirty="0" smtClean="0">
                <a:solidFill>
                  <a:srgbClr val="FF0000"/>
                </a:solidFill>
              </a:rPr>
              <a:t>Вывод</a:t>
            </a:r>
            <a:r>
              <a:rPr lang="ru-RU" sz="1600" b="1" u="sng" dirty="0">
                <a:solidFill>
                  <a:srgbClr val="FF0000"/>
                </a:solidFill>
              </a:rPr>
              <a:t>: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</a:rPr>
              <a:t>общее кол-во участников в </a:t>
            </a:r>
            <a:r>
              <a:rPr lang="ru-RU" sz="1600" b="1" dirty="0" smtClean="0">
                <a:solidFill>
                  <a:srgbClr val="002060"/>
                </a:solidFill>
              </a:rPr>
              <a:t>2020/2021 году увеличилось на 6%, фактическое кол-во участников  увеличилось на 19%;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качественный показатель стал выше на 1,4% ;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293 обучающихся </a:t>
            </a:r>
            <a:r>
              <a:rPr lang="ru-RU" sz="1600" b="1" dirty="0">
                <a:solidFill>
                  <a:srgbClr val="002060"/>
                </a:solidFill>
              </a:rPr>
              <a:t>в муниципальном этапе приняли участие более 1 </a:t>
            </a:r>
            <a:r>
              <a:rPr lang="ru-RU" sz="1600" b="1" dirty="0" smtClean="0">
                <a:solidFill>
                  <a:srgbClr val="002060"/>
                </a:solidFill>
              </a:rPr>
              <a:t>раза;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80 обучающихся имеют </a:t>
            </a:r>
            <a:r>
              <a:rPr lang="ru-RU" sz="1600" b="1" dirty="0">
                <a:solidFill>
                  <a:srgbClr val="002060"/>
                </a:solidFill>
              </a:rPr>
              <a:t>призовые места более, чем по 1 </a:t>
            </a:r>
            <a:r>
              <a:rPr lang="ru-RU" sz="1600" b="1" dirty="0" smtClean="0">
                <a:solidFill>
                  <a:srgbClr val="002060"/>
                </a:solidFill>
              </a:rPr>
              <a:t>предмету.</a:t>
            </a:r>
            <a:endParaRPr lang="ru-RU" sz="1600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865269532"/>
              </p:ext>
            </p:extLst>
          </p:nvPr>
        </p:nvGraphicFramePr>
        <p:xfrm>
          <a:off x="251520" y="3212976"/>
          <a:ext cx="374441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904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56992"/>
            <a:ext cx="8424936" cy="331236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6 обучающихся не доехали на 5 предметов по причине болезни (10% от общего кол-ва приглашенных).</a:t>
            </a:r>
            <a:endParaRPr lang="ru-RU" sz="2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Победители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и призеры составили:</a:t>
            </a: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25%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2019/2020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уч. год от </a:t>
            </a: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кол-ва принявших  участие;</a:t>
            </a: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13% - 2020/2021 уч. год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 от кол-ва принявших  участие.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600" b="1" u="sng" dirty="0">
                <a:solidFill>
                  <a:srgbClr val="FF0000"/>
                </a:solidFill>
              </a:rPr>
              <a:t>Вывод:</a:t>
            </a:r>
            <a:r>
              <a:rPr lang="ru-RU" sz="2600" b="1" dirty="0">
                <a:solidFill>
                  <a:srgbClr val="FF0000"/>
                </a:solidFill>
              </a:rPr>
              <a:t> </a:t>
            </a:r>
            <a:endParaRPr lang="ru-RU" sz="26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Общее и фактическое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кол-во </a:t>
            </a: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участников, а также кол-во предметов, на которые обучающиеся Бокситогорского муниципального района прошли по квоте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2020/2021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году </a:t>
            </a: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увеличилось;</a:t>
            </a:r>
          </a:p>
          <a:p>
            <a:pPr algn="just">
              <a:lnSpc>
                <a:spcPct val="120000"/>
              </a:lnSpc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Кол-во победителей/призеров уменьшилось. В 2020-2021 уч. году нет победителей.</a:t>
            </a:r>
            <a:endParaRPr lang="ru-RU" sz="26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Качественный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показатель стал </a:t>
            </a: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ниже 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</a:rPr>
              <a:t>на </a:t>
            </a: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</a:rPr>
              <a:t>12%.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28650" y="116632"/>
            <a:ext cx="78867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Региональный этап всероссийской олимпиады школьников</a:t>
            </a:r>
            <a:endParaRPr lang="ru-RU" sz="2800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241288"/>
              </p:ext>
            </p:extLst>
          </p:nvPr>
        </p:nvGraphicFramePr>
        <p:xfrm>
          <a:off x="323528" y="1124744"/>
          <a:ext cx="8439399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2615"/>
                <a:gridCol w="1728192"/>
                <a:gridCol w="1368152"/>
                <a:gridCol w="1296144"/>
                <a:gridCol w="1512168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Учебный год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приглашенных участников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принявших участие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предметов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победителей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Кол-во призеров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2018 - 2019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28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2019 – 2020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45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2020 - 2021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54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63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991" y="44624"/>
            <a:ext cx="8424935" cy="86409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Призеры регионального этапа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всероссийской олимпиады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школьников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" r="8641"/>
          <a:stretch/>
        </p:blipFill>
        <p:spPr>
          <a:xfrm>
            <a:off x="1640205" y="980728"/>
            <a:ext cx="5668099" cy="2880000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539552" y="4046148"/>
            <a:ext cx="8223374" cy="2695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Долгая Арина, призер олимпиады по русскому языку (педагог – Моисеева Марина Александровна);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Павлова Арина, призер олимпиады химии (педагог – Комиссарова Галина Леонидовна);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Николаев Александр, призер олимпиады по биологии (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</a:rPr>
              <a:t>педагог – Комиссарова Галина Леонидовна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Саленко Георгий, призер олимпиады по астрономии (педагог – Семенова Ольга Викторовна);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dirty="0" err="1" smtClean="0">
                <a:solidFill>
                  <a:schemeClr val="accent5">
                    <a:lumMod val="50000"/>
                  </a:schemeClr>
                </a:solidFill>
              </a:rPr>
              <a:t>Помешкина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 Валентина, призер олимпиады по праву (педагог – Данилов Максим Александрович);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Ямалетдинова Дарья, призер олимпиады по обществознанию (педагог – Елецкая Яна Александровна);</a:t>
            </a:r>
            <a:endParaRPr lang="ru-RU" sz="15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dirty="0" err="1" smtClean="0">
                <a:solidFill>
                  <a:schemeClr val="accent5">
                    <a:lumMod val="50000"/>
                  </a:schemeClr>
                </a:solidFill>
              </a:rPr>
              <a:t>Печникова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</a:rPr>
              <a:t> Екатерина, призер олимпиады по экологии (педагог – Ряннель Елена Геннадьевна)</a:t>
            </a:r>
          </a:p>
        </p:txBody>
      </p:sp>
    </p:spTree>
    <p:extLst>
      <p:ext uri="{BB962C8B-B14F-4D97-AF65-F5344CB8AC3E}">
        <p14:creationId xmlns:p14="http://schemas.microsoft.com/office/powerpoint/2010/main" val="78767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39552" y="4941168"/>
            <a:ext cx="8064895" cy="13681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Прошли по баллам (по результатам МЭ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</a:rPr>
              <a:t>ВсОШ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) на 5 предметов: английский язык, экономика, литература, экология, обществознание.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5 обучающихся стали призерами по английскому языку и экологии.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Победители и призеры составили: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38,5% - 2020/2021 уч. год от общего кол-ва  участников.</a:t>
            </a:r>
            <a:endParaRPr lang="ru-RU" sz="16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17286" y="176022"/>
            <a:ext cx="8288152" cy="948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Малая областная олимпиада школьников Ленинградской области в 2020/2021 уч. году</a:t>
            </a:r>
            <a:endParaRPr lang="ru-RU" sz="2400" dirty="0"/>
          </a:p>
        </p:txBody>
      </p:sp>
      <p:graphicFrame>
        <p:nvGraphicFramePr>
          <p:cNvPr id="6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249326"/>
              </p:ext>
            </p:extLst>
          </p:nvPr>
        </p:nvGraphicFramePr>
        <p:xfrm>
          <a:off x="402767" y="2918646"/>
          <a:ext cx="8318033" cy="1668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929"/>
                <a:gridCol w="1516652"/>
                <a:gridCol w="1464967"/>
                <a:gridCol w="1277504"/>
                <a:gridCol w="1490422"/>
                <a:gridCol w="1135559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Учебный год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Кол-во приглашенных участников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Кол-во принявших участие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Кол-во предметов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Кол-во победителей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Кол-во призеров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2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2018 - 2019</a:t>
                      </a:r>
                      <a:endParaRPr lang="ru-RU" sz="15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13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9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2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2019 - 2020</a:t>
                      </a:r>
                      <a:endParaRPr lang="ru-RU" sz="15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2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2020 - 2021</a:t>
                      </a:r>
                      <a:endParaRPr lang="ru-RU" sz="15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13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13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</a:t>
                      </a:r>
                      <a:endParaRPr lang="ru-RU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791579" y="1301614"/>
            <a:ext cx="7560840" cy="1440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u="sng" dirty="0" smtClean="0">
                <a:solidFill>
                  <a:schemeClr val="accent5">
                    <a:lumMod val="50000"/>
                  </a:schemeClr>
                </a:solidFill>
              </a:rPr>
              <a:t>Проведена с </a:t>
            </a:r>
            <a:r>
              <a:rPr lang="ru-RU" sz="1800" b="1" u="sng" dirty="0">
                <a:solidFill>
                  <a:schemeClr val="accent5">
                    <a:lumMod val="50000"/>
                  </a:schemeClr>
                </a:solidFill>
              </a:rPr>
              <a:t>20 апреля по 13 мая 2021 года в дистанционном </a:t>
            </a:r>
            <a:r>
              <a:rPr lang="ru-RU" sz="1800" b="1" u="sng" dirty="0" smtClean="0">
                <a:solidFill>
                  <a:schemeClr val="accent5">
                    <a:lumMod val="50000"/>
                  </a:schemeClr>
                </a:solidFill>
              </a:rPr>
              <a:t>формате</a:t>
            </a:r>
            <a:endParaRPr lang="ru-RU" sz="18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u="sng" dirty="0" smtClean="0">
                <a:solidFill>
                  <a:schemeClr val="accent5">
                    <a:lumMod val="50000"/>
                  </a:schemeClr>
                </a:solidFill>
              </a:rPr>
              <a:t>по 12 предметам для обучающихся 7-8 классов: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английский язык, </a:t>
            </a:r>
            <a:r>
              <a:rPr lang="ru-RU" sz="1800" b="1" dirty="0" smtClean="0">
                <a:solidFill>
                  <a:srgbClr val="002060"/>
                </a:solidFill>
              </a:rPr>
              <a:t>русский язык, немецкий язык, французский язык, литература, история, экономика, обществознание, право, биология</a:t>
            </a:r>
            <a:r>
              <a:rPr lang="ru-RU" sz="1800" b="1" dirty="0">
                <a:solidFill>
                  <a:srgbClr val="002060"/>
                </a:solidFill>
              </a:rPr>
              <a:t>, </a:t>
            </a:r>
            <a:r>
              <a:rPr lang="ru-RU" sz="1800" b="1" dirty="0" smtClean="0">
                <a:solidFill>
                  <a:srgbClr val="002060"/>
                </a:solidFill>
              </a:rPr>
              <a:t>экология, география, искусство (МХК).</a:t>
            </a:r>
          </a:p>
        </p:txBody>
      </p:sp>
    </p:spTree>
    <p:extLst>
      <p:ext uri="{BB962C8B-B14F-4D97-AF65-F5344CB8AC3E}">
        <p14:creationId xmlns:p14="http://schemas.microsoft.com/office/powerpoint/2010/main" val="330733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797152"/>
            <a:ext cx="1768608" cy="198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31782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Призеры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малой областной олимпиады школьников Ленинградской области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46069"/>
            <a:ext cx="7848872" cy="431907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Шарапова Алина,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английскому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языку (педагог – Кольцова Виктория Евгеньевна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);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Пономарев Всеволод,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экологии (педагог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– Кожириновская Елена Анатольевна);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Солодов Михаил,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экологии (педагог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– Кожириновская Елена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Анатольевна);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Ложкин Тимофей,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экологии (педагог – Почетная Валентина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Егоровна);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Филиппова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Юлия,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экологии (педагог – Ряннель Елена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Геннадьевна)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3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67544" y="3626442"/>
            <a:ext cx="8424936" cy="302433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Проводятся по 7 предметам: базовый курс информатики и ИКТ, изобразительное искусство, краеведение, музыка, основы </a:t>
            </a:r>
            <a:r>
              <a:rPr lang="ru-RU" sz="1600" b="1" dirty="0">
                <a:solidFill>
                  <a:srgbClr val="002060"/>
                </a:solidFill>
              </a:rPr>
              <a:t>предпринимательской деятельности и потребительских </a:t>
            </a:r>
            <a:r>
              <a:rPr lang="ru-RU" sz="1600" b="1" dirty="0" smtClean="0">
                <a:solidFill>
                  <a:srgbClr val="002060"/>
                </a:solidFill>
              </a:rPr>
              <a:t>знаний, политехническая, инженерное проектирование и компьютерная графика.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Победители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и призеры составили:</a:t>
            </a: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32,2%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2019/2020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уч. год от общего кол-ва 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участников;</a:t>
            </a: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34% - 2020/2021 уч. год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 от общего кол-ва  участников.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u="sng" dirty="0">
                <a:solidFill>
                  <a:srgbClr val="FF0000"/>
                </a:solidFill>
              </a:rPr>
              <a:t>Вывод: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общее и фактическое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кол-во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 в 2020/2021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году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увеличилось;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качественный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показатель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незначительно увеличился на 1,8%.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8649" y="173968"/>
            <a:ext cx="7886700" cy="1169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Региональные олимпиады школьников Ленинградской области</a:t>
            </a:r>
          </a:p>
          <a:p>
            <a:pPr algn="ctr"/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Муниципальный этап</a:t>
            </a:r>
            <a:endParaRPr lang="ru-RU" sz="2200" dirty="0"/>
          </a:p>
        </p:txBody>
      </p:sp>
      <p:graphicFrame>
        <p:nvGraphicFramePr>
          <p:cNvPr id="6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3702905"/>
              </p:ext>
            </p:extLst>
          </p:nvPr>
        </p:nvGraphicFramePr>
        <p:xfrm>
          <a:off x="557997" y="1501212"/>
          <a:ext cx="8028001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295"/>
                <a:gridCol w="1742055"/>
                <a:gridCol w="1524298"/>
                <a:gridCol w="1669469"/>
                <a:gridCol w="1596884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Учебный год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принявших участие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предметов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победителей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призеров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2018 - 2019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19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2019 – 2020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2020 - 2021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26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7" y="3573016"/>
            <a:ext cx="7831781" cy="302433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На заключительном этапе не принимаем участие в политехнической олимпиаде.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Из-за пандемии в 2019-2020 уч. году заключительный этап прошел не по всем предметам.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Победители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и призеры составили:</a:t>
            </a: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10%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2019/2020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уч. год от общего кол-ва 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участников;</a:t>
            </a: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25% - 2020/2021 уч. год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 от общего кол-ва  участников.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u="sng" dirty="0">
                <a:solidFill>
                  <a:srgbClr val="FF0000"/>
                </a:solidFill>
              </a:rPr>
              <a:t>Вывод: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общее и фактическое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кол-во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участников в 2020/2021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году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увеличилось;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качественный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показатель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увеличился на 15%.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8649" y="173968"/>
            <a:ext cx="7886700" cy="1169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ru-RU" sz="26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Региональные олимпиады школьников Ленинградской области</a:t>
            </a:r>
          </a:p>
          <a:p>
            <a:pPr algn="ctr"/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Региональный (заключительный) этап</a:t>
            </a:r>
            <a:endParaRPr lang="ru-RU" sz="2200" dirty="0"/>
          </a:p>
        </p:txBody>
      </p:sp>
      <p:graphicFrame>
        <p:nvGraphicFramePr>
          <p:cNvPr id="6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386618"/>
              </p:ext>
            </p:extLst>
          </p:nvPr>
        </p:nvGraphicFramePr>
        <p:xfrm>
          <a:off x="584777" y="1573628"/>
          <a:ext cx="7974443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731"/>
                <a:gridCol w="1671619"/>
                <a:gridCol w="1524298"/>
                <a:gridCol w="1556611"/>
                <a:gridCol w="1656184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Учебный год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принявших участие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предметов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победителей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Кол-во призеров</a:t>
                      </a:r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2018 - 2019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2019 – 2020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2020 - 2021</a:t>
                      </a:r>
                      <a:endParaRPr lang="ru-RU" sz="18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59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581128"/>
            <a:ext cx="1768608" cy="198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654" y="26064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Призеры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заключительного этапа региональных олимпиад школьников Ленинградской области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86211"/>
            <a:ext cx="7272808" cy="4795117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Нугаева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Дарья,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изобразительному искусству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(педагог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Гуда Лиана Станиславовна);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Панышева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Мария,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изобразительному искусству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(педагог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Арекаева Наталья Николаева);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Сергеев Егор,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краеведению (педагог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– Венидиктова Наталья Владимировна);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Осипова Мария,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краеведению (педагог – Венидиктова Наталья Владимировна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Жукова Анастасия,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призер олимпиады по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7621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инженерному проектированию и компьютерной</a:t>
            </a:r>
          </a:p>
          <a:p>
            <a:pPr marL="17621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графике (педагог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Дмитриева Светлана Александровна)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966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0313" t="8000" r="31101" b="5200"/>
          <a:stretch/>
        </p:blipFill>
        <p:spPr>
          <a:xfrm>
            <a:off x="1907704" y="188640"/>
            <a:ext cx="5035956" cy="63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4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76" t="3802" r="1963" b="2401"/>
          <a:stretch/>
        </p:blipFill>
        <p:spPr>
          <a:xfrm>
            <a:off x="107504" y="980728"/>
            <a:ext cx="892209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7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5038" t="8000" r="12201" b="13601"/>
          <a:stretch/>
        </p:blipFill>
        <p:spPr>
          <a:xfrm>
            <a:off x="827584" y="260648"/>
            <a:ext cx="7580544" cy="6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3528" y="221844"/>
            <a:ext cx="59369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ГБОУ ДО «Ленинградский областной центр развития творчества одарённых детей и юношества «Интеллект»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59938"/>
            <a:ext cx="7831782" cy="232202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В 2019-2020 учебном году в Центре «Интеллект» обучались 19 обучающихся Бокситогорского района на 7 образовательных сессиях по литературному творчеству, обществознанию, биологии, химии, истории, математике для 6-8 классов, физике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В 2020-2021 учебном году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 в Центре «Интеллект» обучались 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17 обучающихся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 Бокситогорского района 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на 9 образовательных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сессиях по литературному творчеству, обществознанию, химии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биологии/экологии, математике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для 6-8 классов, 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физике, ИЗО.</a:t>
            </a:r>
          </a:p>
          <a:p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580747878"/>
              </p:ext>
            </p:extLst>
          </p:nvPr>
        </p:nvGraphicFramePr>
        <p:xfrm>
          <a:off x="1835696" y="4149080"/>
          <a:ext cx="5328592" cy="2387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351" t="8001" r="64962" b="79400"/>
          <a:stretch/>
        </p:blipFill>
        <p:spPr>
          <a:xfrm>
            <a:off x="251520" y="403755"/>
            <a:ext cx="2200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177" y="260648"/>
            <a:ext cx="7886700" cy="64807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Отчеты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351" t="15334" r="17420" b="10198"/>
          <a:stretch/>
        </p:blipFill>
        <p:spPr>
          <a:xfrm>
            <a:off x="323528" y="1017352"/>
            <a:ext cx="8555998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7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86722" y="116632"/>
            <a:ext cx="7886700" cy="64807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Отчеты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1650" t="29000" r="22438" b="17801"/>
          <a:stretch/>
        </p:blipFill>
        <p:spPr>
          <a:xfrm>
            <a:off x="2167834" y="764704"/>
            <a:ext cx="4708422" cy="252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4725" t="17801" r="5113" b="16401"/>
          <a:stretch/>
        </p:blipFill>
        <p:spPr>
          <a:xfrm>
            <a:off x="2699792" y="3356992"/>
            <a:ext cx="367240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4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Роль Центра «Интеллект» в организации работы по сопровождению одаренных детей&amp;quot;&quot;/&gt;&lt;property id=&quot;20307&quot; value=&quot;259&quot;/&gt;&lt;/object&gt;&lt;object type=&quot;3&quot; unique_id=&quot;10005&quot;&gt;&lt;property id=&quot;20148&quot; value=&quot;5&quot;/&gt;&lt;property id=&quot;20300&quot; value=&quot;Slide 2 - &amp;quot;Цель:&amp;quot;&quot;/&gt;&lt;property id=&quot;20307&quot; value=&quot;266&quot;/&gt;&lt;/object&gt;&lt;object type=&quot;3&quot; unique_id=&quot;10006&quot;&gt;&lt;property id=&quot;20148&quot; value=&quot;5&quot;/&gt;&lt;property id=&quot;20300&quot; value=&quot;Slide 3 - &amp;quot;Направления работы Центра «Интеллект»: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Учебные сессии&amp;quot;&quot;/&gt;&lt;property id=&quot;20307&quot; value=&quot;260&quot;/&gt;&lt;/object&gt;&lt;object type=&quot;3&quot; unique_id=&quot;10008&quot;&gt;&lt;property id=&quot;20148&quot; value=&quot;5&quot;/&gt;&lt;property id=&quot;20300&quot; value=&quot;Slide 5&quot;/&gt;&lt;property id=&quot;20307&quot; value=&quot;296&quot;/&gt;&lt;/object&gt;&lt;object type=&quot;3&quot; unique_id=&quot;10009&quot;&gt;&lt;property id=&quot;20148&quot; value=&quot;5&quot;/&gt;&lt;property id=&quot;20300&quot; value=&quot;Slide 6&quot;/&gt;&lt;property id=&quot;20307&quot; value=&quot;297&quot;/&gt;&lt;/object&gt;&lt;object type=&quot;3&quot; unique_id=&quot;10010&quot;&gt;&lt;property id=&quot;20148&quot; value=&quot;5&quot;/&gt;&lt;property id=&quot;20300&quot; value=&quot;Slide 7 - &amp;quot;Особенность образовательной среды Центра «Интеллект»:&amp;quot;&quot;/&gt;&lt;property id=&quot;20307&quot; value=&quot;261&quot;/&gt;&lt;/object&gt;&lt;object type=&quot;3&quot; unique_id=&quot;10011&quot;&gt;&lt;property id=&quot;20148&quot; value=&quot;5&quot;/&gt;&lt;property id=&quot;20300&quot; value=&quot;Slide 8&quot;/&gt;&lt;property id=&quot;20307&quot; value=&quot;285&quot;/&gt;&lt;/object&gt;&lt;object type=&quot;3&quot; unique_id=&quot;10012&quot;&gt;&lt;property id=&quot;20148&quot; value=&quot;5&quot;/&gt;&lt;property id=&quot;20300&quot; value=&quot;Slide 9 - &amp;quot;Результаты ЕГЭ выпускников Центра&amp;quot;&quot;/&gt;&lt;property id=&quot;20307&quot; value=&quot;257&quot;/&gt;&lt;/object&gt;&lt;object type=&quot;3&quot; unique_id=&quot;10013&quot;&gt;&lt;property id=&quot;20148&quot; value=&quot;5&quot;/&gt;&lt;property id=&quot;20300&quot; value=&quot;Slide 10 - &amp;quot;Результаты ЕГЭ выпускников Центра&amp;quot;&quot;/&gt;&lt;property id=&quot;20307&quot; value=&quot;263&quot;/&gt;&lt;/object&gt;&lt;object type=&quot;3&quot; unique_id=&quot;10014&quot;&gt;&lt;property id=&quot;20148&quot; value=&quot;5&quot;/&gt;&lt;property id=&quot;20300&quot; value=&quot;Slide 11 - &amp;quot;Самые популярные ВУЗы по итогам выпуска с 2009 по 2011 год&amp;quot;&quot;/&gt;&lt;property id=&quot;20307&quot; value=&quot;265&quot;/&gt;&lt;/object&gt;&lt;object type=&quot;3&quot; unique_id=&quot;10015&quot;&gt;&lt;property id=&quot;20148&quot; value=&quot;5&quot;/&gt;&lt;property id=&quot;20300&quot; value=&quot;Slide 12 - &amp;quot;Дистанционные формы работы:&amp;quot;&quot;/&gt;&lt;property id=&quot;20307&quot; value=&quot;283&quot;/&gt;&lt;/object&gt;&lt;object type=&quot;3&quot; unique_id=&quot;10016&quot;&gt;&lt;property id=&quot;20148&quot; value=&quot;5&quot;/&gt;&lt;property id=&quot;20300&quot; value=&quot;Slide 13&quot;/&gt;&lt;property id=&quot;20307&quot; value=&quot;295&quot;/&gt;&lt;/object&gt;&lt;object type=&quot;3&quot; unique_id=&quot;10017&quot;&gt;&lt;property id=&quot;20148&quot; value=&quot;5&quot;/&gt;&lt;property id=&quot;20300&quot; value=&quot;Slide 14 - &amp;quot;Всероссийская олимпиада школьников:&amp;quot;&quot;/&gt;&lt;property id=&quot;20307&quot; value=&quot;264&quot;/&gt;&lt;/object&gt;&lt;object type=&quot;3&quot; unique_id=&quot;10018&quot;&gt;&lt;property id=&quot;20148&quot; value=&quot;5&quot;/&gt;&lt;property id=&quot;20300&quot; value=&quot;Slide 15 - &amp;quot;Всероссийская олимпиада школьников Победители и призеры регионального этапа&amp;quot;&quot;/&gt;&lt;property id=&quot;20307&quot; value=&quot;267&quot;/&gt;&lt;/object&gt;&lt;object type=&quot;3&quot; unique_id=&quot;10019&quot;&gt;&lt;property id=&quot;20148&quot; value=&quot;5&quot;/&gt;&lt;property id=&quot;20300&quot; value=&quot;Slide 16 - &amp;quot;Всероссийская олимпиада школьников &amp;#x0D;&amp;#x0A;Рейтинг образовательных учреждений&amp;quot;&quot;/&gt;&lt;property id=&quot;20307&quot; value=&quot;268&quot;/&gt;&lt;/object&gt;&lt;object type=&quot;3&quot; unique_id=&quot;10020&quot;&gt;&lt;property id=&quot;20148&quot; value=&quot;5&quot;/&gt;&lt;property id=&quot;20300&quot; value=&quot;Slide 17&quot;/&gt;&lt;property id=&quot;20307&quot; value=&quot;291&quot;/&gt;&lt;/object&gt;&lt;object type=&quot;3&quot; unique_id=&quot;10021&quot;&gt;&lt;property id=&quot;20148&quot; value=&quot;5&quot;/&gt;&lt;property id=&quot;20300&quot; value=&quot;Slide 18 - &amp;quot;Образовательные видеоконференции&amp;#x0D;&amp;#x0A;&amp;quot;&quot;/&gt;&lt;property id=&quot;20307&quot; value=&quot;269&quot;/&gt;&lt;/object&gt;&lt;object type=&quot;3&quot; unique_id=&quot;10022&quot;&gt;&lt;property id=&quot;20148&quot; value=&quot;5&quot;/&gt;&lt;property id=&quot;20300&quot; value=&quot;Slide 19&quot;/&gt;&lt;property id=&quot;20307&quot; value=&quot;289&quot;/&gt;&lt;/object&gt;&lt;object type=&quot;3&quot; unique_id=&quot;10023&quot;&gt;&lt;property id=&quot;20148&quot; value=&quot;5&quot;/&gt;&lt;property id=&quot;20300&quot; value=&quot;Slide 20 - &amp;quot;Научно-исследовательские&amp;#x0D;&amp;#x0A;конференции учащихся&amp;#x0D;&amp;#x0A;&amp;#x0D;&amp;#x0A;&amp;quot;&quot;/&gt;&lt;property id=&quot;20307&quot; value=&quot;271&quot;/&gt;&lt;/object&gt;&lt;object type=&quot;3&quot; unique_id=&quot;10024&quot;&gt;&lt;property id=&quot;20148&quot; value=&quot;5&quot;/&gt;&lt;property id=&quot;20300&quot; value=&quot;Slide 21&quot;/&gt;&lt;property id=&quot;20307&quot; value=&quot;288&quot;/&gt;&lt;/object&gt;&lt;object type=&quot;3&quot; unique_id=&quot;10025&quot;&gt;&lt;property id=&quot;20148&quot; value=&quot;5&quot;/&gt;&lt;property id=&quot;20300&quot; value=&quot;Slide 22&quot;/&gt;&lt;property id=&quot;20307&quot; value=&quot;292&quot;/&gt;&lt;/object&gt;&lt;object type=&quot;3&quot; unique_id=&quot;10026&quot;&gt;&lt;property id=&quot;20148&quot; value=&quot;5&quot;/&gt;&lt;property id=&quot;20300&quot; value=&quot;Slide 23 - &amp;quot;Результаты участия обучающихся Центра в научно-исследовательских конференциях и олимпиадах регионального, всеросси&quot;/&gt;&lt;property id=&quot;20307&quot; value=&quot;272&quot;/&gt;&lt;/object&gt;&lt;object type=&quot;3&quot; unique_id=&quot;10027&quot;&gt;&lt;property id=&quot;20148&quot; value=&quot;5&quot;/&gt;&lt;property id=&quot;20300&quot; value=&quot;Slide 24&quot;/&gt;&lt;property id=&quot;20307&quot; value=&quot;293&quot;/&gt;&lt;/object&gt;&lt;object type=&quot;3&quot; unique_id=&quot;10028&quot;&gt;&lt;property id=&quot;20148&quot; value=&quot;5&quot;/&gt;&lt;property id=&quot;20300&quot; value=&quot;Slide 25 - &amp;quot;Учебно-тренировочные сборы по астрономии сборной команды РФ для участия в международной олимпиаде по астрономии&amp;#x0D;&amp;#x0A; &amp;#x0D;&amp;#x0A;&quot;/&gt;&lt;property id=&quot;20307&quot; value=&quot;273&quot;/&gt;&lt;/object&gt;&lt;object type=&quot;3&quot; unique_id=&quot;10029&quot;&gt;&lt;property id=&quot;20148&quot; value=&quot;5&quot;/&gt;&lt;property id=&quot;20300&quot; value=&quot;Slide 26&quot;/&gt;&lt;property id=&quot;20307&quot; value=&quot;294&quot;/&gt;&lt;/object&gt;&lt;object type=&quot;3&quot; unique_id=&quot;10030&quot;&gt;&lt;property id=&quot;20148&quot; value=&quot;5&quot;/&gt;&lt;property id=&quot;20300&quot; value=&quot;Slide 27 - &amp;quot;Преподавательский состав Центра «Интеллект»: &amp;#x0D;&amp;#x0A; &amp;#x0D;&amp;#x0A;&amp;#x0D;&amp;#x0A;&amp;#x0D;&amp;#x0A;&amp;#x0D;&amp;#x0A;&amp;quot;&quot;/&gt;&lt;property id=&quot;20307&quot; value=&quot;274&quot;/&gt;&lt;/object&gt;&lt;object type=&quot;3&quot; unique_id=&quot;10031&quot;&gt;&lt;property id=&quot;20148&quot; value=&quot;5&quot;/&gt;&lt;property id=&quot;20300&quot; value=&quot;Slide 28 - &amp;quot;Координация и информационное сопровождение муниципальных центров по работе с одаренными детьми.&amp;quot;&quot;/&gt;&lt;property id=&quot;20307&quot; value=&quot;275&quot;/&gt;&lt;/object&gt;&lt;object type=&quot;3&quot; unique_id=&quot;10032&quot;&gt;&lt;property id=&quot;20148&quot; value=&quot;5&quot;/&gt;&lt;property id=&quot;20300&quot; value=&quot;Slide 29 - &amp;quot;Координация деятельности муниципальных центров по работе с одаренными детьми включает:&amp;#x0D;&amp;#x0A;&amp;#x0D;&amp;#x0A;&amp;quot;&quot;/&gt;&lt;property id=&quot;20307&quot; value=&quot;277&quot;/&gt;&lt;/object&gt;&lt;object type=&quot;3&quot; unique_id=&quot;10033&quot;&gt;&lt;property id=&quot;20148&quot; value=&quot;5&quot;/&gt;&lt;property id=&quot;20300&quot; value=&quot;Slide 30 - &amp;quot;Нормативно-правовое обеспечение функционирования инновационной структуры на региональном уровне:&amp;#x0D;&amp;#x0A;&amp;#x0D;&amp;#x0A;&amp;#x0D;&amp;#x0A;&amp;quot;&quot;/&gt;&lt;property id=&quot;20307&quot; value=&quot;278&quot;/&gt;&lt;/object&gt;&lt;object type=&quot;3&quot; unique_id=&quot;10034&quot;&gt;&lt;property id=&quot;20148&quot; value=&quot;5&quot;/&gt;&lt;property id=&quot;20300&quot; value=&quot;Slide 31 - &amp;quot;Информационная и научно-методическая поддержка:&amp;#x0D;&amp;#x0A;&amp;#x0D;&amp;#x0A;&amp;quot;&quot;/&gt;&lt;property id=&quot;20307&quot; value=&quot;279&quot;/&gt;&lt;/object&gt;&lt;object type=&quot;3&quot; unique_id=&quot;10035&quot;&gt;&lt;property id=&quot;20148&quot; value=&quot;5&quot;/&gt;&lt;property id=&quot;20300&quot; value=&quot;Slide 32 - &amp;quot;Создание условий для дальнейшего продвижения одаренных детей:&amp;#x0D;&amp;#x0A;&amp;#x0D;&amp;#x0A;&amp;quot;&quot;/&gt;&lt;property id=&quot;20307&quot; value=&quot;280&quot;/&gt;&lt;/object&gt;&lt;object type=&quot;3&quot; unique_id=&quot;10036&quot;&gt;&lt;property id=&quot;20148&quot; value=&quot;5&quot;/&gt;&lt;property id=&quot;20300&quot; value=&quot;Slide 33 - &amp;quot;Аккумулирование, анализ и обобщение информации о состоянии работы с одаренными детьми в регионе&amp;#x0D;&amp;#x0A;&amp;#x0D;&amp;#x0A;&amp;quot;&quot;/&gt;&lt;property id=&quot;20307&quot; value=&quot;281&quot;/&gt;&lt;/object&gt;&lt;object type=&quot;3&quot; unique_id=&quot;10037&quot;&gt;&lt;property id=&quot;20148&quot; value=&quot;5&quot;/&gt;&lt;property id=&quot;20300&quot; value=&quot;Slide 34 - &amp;quot;Важнейшие показатели мониторинга деятельности муниципальных центров:&amp;#x0D;&amp;#x0A;&amp;#x0D;&amp;#x0A;&amp;#x0D;&amp;#x0A;&amp;quot;&quot;/&gt;&lt;property id=&quot;20307&quot; value=&quot;282&quot;/&gt;&lt;/object&gt;&lt;object type=&quot;3&quot; unique_id=&quot;10038&quot;&gt;&lt;property id=&quot;20148&quot; value=&quot;5&quot;/&gt;&lt;property id=&quot;20300&quot; value=&quot;Slide 35 - &amp;quot;Спасибо за внимание!&amp;#x0D;&amp;#x0A;&amp;#x0D;&amp;#x0A;&amp;#x0D;&amp;#x0A;&amp;quot;&quot;/&gt;&lt;property id=&quot;20307&quot; value=&quot;28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13038</TotalTime>
  <Words>1308</Words>
  <Application>Microsoft Office PowerPoint</Application>
  <PresentationFormat>Экран (4:3)</PresentationFormat>
  <Paragraphs>264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Тема Office</vt:lpstr>
      <vt:lpstr>  Анализ участия школьников Бокситогорского муниципального района во всероссийской олимпиаде школьников и региональных олимпиадах школьников Ленинградской области </vt:lpstr>
      <vt:lpstr> Всероссийская олимпиада школьников</vt:lpstr>
      <vt:lpstr>Школьный этап всероссийской олимпиады школьников</vt:lpstr>
      <vt:lpstr>Начальная школа (4 класс) школьный этап ВсОШ</vt:lpstr>
      <vt:lpstr>Презентация PowerPoint</vt:lpstr>
      <vt:lpstr>Презентация PowerPoint</vt:lpstr>
      <vt:lpstr>Призеры регионального этапа всероссийской олимпиады школьников</vt:lpstr>
      <vt:lpstr>Презентация PowerPoint</vt:lpstr>
      <vt:lpstr>Призеры малой областной олимпиады школьников Ленинградской области</vt:lpstr>
      <vt:lpstr>Презентация PowerPoint</vt:lpstr>
      <vt:lpstr>Презентация PowerPoint</vt:lpstr>
      <vt:lpstr>Призеры заключительного этапа региональных олимпиад школьников Ленинградской области</vt:lpstr>
      <vt:lpstr>Презентация PowerPoint</vt:lpstr>
      <vt:lpstr>Презентация PowerPoint</vt:lpstr>
      <vt:lpstr>Презентация PowerPoint</vt:lpstr>
      <vt:lpstr>ГБОУ ДО «Ленинградский областной центр развития творчества одарённых детей и юношества «Интеллект»</vt:lpstr>
      <vt:lpstr>Отчеты</vt:lpstr>
      <vt:lpstr>Отчеты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Координация и информационное сопровождение муниципальных центров по работе с одаренными детьми.</dc:title>
  <dc:creator>Admin</dc:creator>
  <cp:lastModifiedBy>user</cp:lastModifiedBy>
  <cp:revision>940</cp:revision>
  <dcterms:created xsi:type="dcterms:W3CDTF">2011-11-21T17:57:21Z</dcterms:created>
  <dcterms:modified xsi:type="dcterms:W3CDTF">2021-06-09T12:31:17Z</dcterms:modified>
</cp:coreProperties>
</file>